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5EDB00-0601-3B5D-1BEE-8C95138FA131}" v="139" dt="2025-02-07T13:09:40.474"/>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Erika West" userId="2605949f9a6cd103" providerId="Windows Live" clId="Web-{D85EDB00-0601-3B5D-1BEE-8C95138FA131}"/>
    <pc:docChg chg="modSld">
      <pc:chgData name="Erika West" userId="2605949f9a6cd103" providerId="Windows Live" clId="Web-{D85EDB00-0601-3B5D-1BEE-8C95138FA131}" dt="2025-02-07T13:09:39.802" v="115" actId="20577"/>
      <pc:docMkLst>
        <pc:docMk/>
      </pc:docMkLst>
      <pc:sldChg chg="modSp">
        <pc:chgData name="Erika West" userId="2605949f9a6cd103" providerId="Windows Live" clId="Web-{D85EDB00-0601-3B5D-1BEE-8C95138FA131}" dt="2025-02-07T13:03:50.680" v="98" actId="20577"/>
        <pc:sldMkLst>
          <pc:docMk/>
          <pc:sldMk cId="1553432724" sldId="262"/>
        </pc:sldMkLst>
        <pc:spChg chg="mod">
          <ac:chgData name="Erika West" userId="2605949f9a6cd103" providerId="Windows Live" clId="Web-{D85EDB00-0601-3B5D-1BEE-8C95138FA131}" dt="2025-02-07T13:03:50.680" v="98" actId="20577"/>
          <ac:spMkLst>
            <pc:docMk/>
            <pc:sldMk cId="1553432724" sldId="262"/>
            <ac:spMk id="7" creationId="{0BFEC426-B615-E549-83E5-140FD588BC64}"/>
          </ac:spMkLst>
        </pc:spChg>
      </pc:sldChg>
      <pc:sldChg chg="modSp">
        <pc:chgData name="Erika West" userId="2605949f9a6cd103" providerId="Windows Live" clId="Web-{D85EDB00-0601-3B5D-1BEE-8C95138FA131}" dt="2025-02-07T13:08:21.018" v="103" actId="20577"/>
        <pc:sldMkLst>
          <pc:docMk/>
          <pc:sldMk cId="3288665831" sldId="263"/>
        </pc:sldMkLst>
        <pc:spChg chg="mod">
          <ac:chgData name="Erika West" userId="2605949f9a6cd103" providerId="Windows Live" clId="Web-{D85EDB00-0601-3B5D-1BEE-8C95138FA131}" dt="2025-02-07T13:08:21.018" v="103" actId="20577"/>
          <ac:spMkLst>
            <pc:docMk/>
            <pc:sldMk cId="3288665831" sldId="263"/>
            <ac:spMk id="5" creationId="{1B07C49E-AFFC-EC46-8930-E4D428F5F943}"/>
          </ac:spMkLst>
        </pc:spChg>
      </pc:sldChg>
      <pc:sldChg chg="modSp">
        <pc:chgData name="Erika West" userId="2605949f9a6cd103" providerId="Windows Live" clId="Web-{D85EDB00-0601-3B5D-1BEE-8C95138FA131}" dt="2025-02-07T13:08:52.004" v="107" actId="20577"/>
        <pc:sldMkLst>
          <pc:docMk/>
          <pc:sldMk cId="2987552906" sldId="264"/>
        </pc:sldMkLst>
        <pc:spChg chg="mod">
          <ac:chgData name="Erika West" userId="2605949f9a6cd103" providerId="Windows Live" clId="Web-{D85EDB00-0601-3B5D-1BEE-8C95138FA131}" dt="2025-02-07T13:08:52.004" v="107" actId="20577"/>
          <ac:spMkLst>
            <pc:docMk/>
            <pc:sldMk cId="2987552906" sldId="264"/>
            <ac:spMk id="5" creationId="{1B07C49E-AFFC-EC46-8930-E4D428F5F943}"/>
          </ac:spMkLst>
        </pc:spChg>
      </pc:sldChg>
      <pc:sldChg chg="modSp">
        <pc:chgData name="Erika West" userId="2605949f9a6cd103" providerId="Windows Live" clId="Web-{D85EDB00-0601-3B5D-1BEE-8C95138FA131}" dt="2025-02-07T13:09:39.802" v="115" actId="20577"/>
        <pc:sldMkLst>
          <pc:docMk/>
          <pc:sldMk cId="779971636" sldId="266"/>
        </pc:sldMkLst>
        <pc:spChg chg="mod">
          <ac:chgData name="Erika West" userId="2605949f9a6cd103" providerId="Windows Live" clId="Web-{D85EDB00-0601-3B5D-1BEE-8C95138FA131}" dt="2025-02-07T13:09:39.802" v="115" actId="20577"/>
          <ac:spMkLst>
            <pc:docMk/>
            <pc:sldMk cId="779971636" sldId="266"/>
            <ac:spMk id="5" creationId="{1B07C49E-AFFC-EC46-8930-E4D428F5F943}"/>
          </ac:spMkLst>
        </pc:spChg>
      </pc:sldChg>
      <pc:sldChg chg="modSp">
        <pc:chgData name="Erika West" userId="2605949f9a6cd103" providerId="Windows Live" clId="Web-{D85EDB00-0601-3B5D-1BEE-8C95138FA131}" dt="2025-02-07T12:58:53.637" v="25" actId="20577"/>
        <pc:sldMkLst>
          <pc:docMk/>
          <pc:sldMk cId="1277611629" sldId="327"/>
        </pc:sldMkLst>
        <pc:spChg chg="mod">
          <ac:chgData name="Erika West" userId="2605949f9a6cd103" providerId="Windows Live" clId="Web-{D85EDB00-0601-3B5D-1BEE-8C95138FA131}" dt="2025-02-07T12:58:53.637" v="25" actId="20577"/>
          <ac:spMkLst>
            <pc:docMk/>
            <pc:sldMk cId="1277611629" sldId="327"/>
            <ac:spMk id="6" creationId="{2C36AF9D-A911-994B-90EA-013D4CDA5604}"/>
          </ac:spMkLst>
        </pc:spChg>
      </pc:sldChg>
      <pc:sldChg chg="modSp">
        <pc:chgData name="Erika West" userId="2605949f9a6cd103" providerId="Windows Live" clId="Web-{D85EDB00-0601-3B5D-1BEE-8C95138FA131}" dt="2025-02-07T13:00:12.546" v="46" actId="20577"/>
        <pc:sldMkLst>
          <pc:docMk/>
          <pc:sldMk cId="1980221439" sldId="331"/>
        </pc:sldMkLst>
        <pc:spChg chg="mod">
          <ac:chgData name="Erika West" userId="2605949f9a6cd103" providerId="Windows Live" clId="Web-{D85EDB00-0601-3B5D-1BEE-8C95138FA131}" dt="2025-02-07T13:00:12.546" v="46" actId="20577"/>
          <ac:spMkLst>
            <pc:docMk/>
            <pc:sldMk cId="1980221439" sldId="331"/>
            <ac:spMk id="10" creationId="{79EF1473-3ADD-43F1-A495-57AAB7FD902F}"/>
          </ac:spMkLst>
        </pc:spChg>
      </pc:sldChg>
      <pc:sldChg chg="modSp">
        <pc:chgData name="Erika West" userId="2605949f9a6cd103" providerId="Windows Live" clId="Web-{D85EDB00-0601-3B5D-1BEE-8C95138FA131}" dt="2025-02-07T13:02:00.238" v="68" actId="20577"/>
        <pc:sldMkLst>
          <pc:docMk/>
          <pc:sldMk cId="2560061391" sldId="332"/>
        </pc:sldMkLst>
        <pc:spChg chg="mod">
          <ac:chgData name="Erika West" userId="2605949f9a6cd103" providerId="Windows Live" clId="Web-{D85EDB00-0601-3B5D-1BEE-8C95138FA131}" dt="2025-02-07T13:02:00.238" v="68" actId="20577"/>
          <ac:spMkLst>
            <pc:docMk/>
            <pc:sldMk cId="2560061391" sldId="332"/>
            <ac:spMk id="5" creationId="{8E999A1B-8752-489F-A63B-EA2F60186B52}"/>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2/7/2025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2/7/2025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2/7/2025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2/7/2025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2/7/2025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2/7/2025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2/7/2025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2/7/2025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2/7/2025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2/7/2025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2/7/2025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Jezoar Coronado</a:t>
            </a:r>
          </a:p>
          <a:p>
            <a:r>
              <a:rPr lang="en-US" dirty="0">
                <a:solidFill>
                  <a:schemeClr val="bg2"/>
                </a:solidFill>
                <a:latin typeface="Abadi"/>
                <a:ea typeface="SF Pro" pitchFamily="2" charset="0"/>
                <a:cs typeface="SF Pro" pitchFamily="2" charset="0"/>
              </a:rPr>
              <a:t>02-07-2025</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lIns="91440" tIns="45720" rIns="91440" bIns="45720" anchor="t"/>
          <a:lstStyle/>
          <a:p>
            <a:r>
              <a:rPr lang="en-US" sz="2200">
                <a:solidFill>
                  <a:schemeClr val="accent3">
                    <a:lumMod val="25000"/>
                  </a:schemeClr>
                </a:solidFill>
                <a:latin typeface="Abadi"/>
                <a:ea typeface="+mn-lt"/>
                <a:cs typeface="+mn-lt"/>
              </a:rPr>
              <a:t>Data cleaning, handling missing values, and ensuring consistency.</a:t>
            </a:r>
            <a:endParaRPr lang="en-US">
              <a:solidFill>
                <a:schemeClr val="accent3">
                  <a:lumMod val="25000"/>
                </a:schemeClr>
              </a:solidFill>
              <a:latin typeface="Abadi"/>
              <a:ea typeface="Calibri" panose="020F0502020204030204"/>
              <a:cs typeface="Calibri" panose="020F0502020204030204"/>
            </a:endParaRPr>
          </a:p>
          <a:p>
            <a:r>
              <a:rPr lang="en-US" sz="2200">
                <a:solidFill>
                  <a:schemeClr val="accent3">
                    <a:lumMod val="25000"/>
                  </a:schemeClr>
                </a:solidFill>
                <a:latin typeface="Abadi"/>
                <a:ea typeface="+mn-lt"/>
                <a:cs typeface="+mn-lt"/>
              </a:rPr>
              <a:t>Data transformation for structured analysis.</a:t>
            </a:r>
            <a:endParaRPr lang="en-US"/>
          </a:p>
          <a:p>
            <a:r>
              <a:rPr lang="en-US" sz="2200" dirty="0">
                <a:solidFill>
                  <a:schemeClr val="accent3">
                    <a:lumMod val="25000"/>
                  </a:schemeClr>
                </a:solidFill>
                <a:latin typeface="Abadi"/>
                <a:ea typeface="+mn-lt"/>
                <a:cs typeface="+mn-lt"/>
              </a:rPr>
              <a:t>Integration of multiple datasets into a unified format.</a:t>
            </a:r>
            <a:endParaRPr lang="en-US" dirty="0">
              <a:solidFill>
                <a:schemeClr val="accent3">
                  <a:lumMod val="25000"/>
                </a:schemeClr>
              </a:solidFill>
            </a:endParaRPr>
          </a:p>
          <a:p>
            <a:endParaRPr lang="en-US" sz="2200" dirty="0">
              <a:solidFill>
                <a:schemeClr val="accent3">
                  <a:lumMod val="25000"/>
                </a:schemeClr>
              </a:solidFill>
              <a:latin typeface="Abadi" panose="020B0604020104020204" pitchFamily="34" charset="0"/>
            </a:endParaRP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ea typeface="+mn-lt"/>
                <a:cs typeface="+mn-lt"/>
              </a:rPr>
              <a:t>Visualization of launch success trends.</a:t>
            </a:r>
            <a:endParaRPr lang="en-US">
              <a:solidFill>
                <a:schemeClr val="accent3">
                  <a:lumMod val="25000"/>
                </a:schemeClr>
              </a:solidFill>
              <a:latin typeface="Abadi"/>
              <a:ea typeface="Calibri" panose="020F0502020204030204"/>
              <a:cs typeface="Calibri" panose="020F0502020204030204"/>
            </a:endParaRPr>
          </a:p>
          <a:p>
            <a:pPr>
              <a:lnSpc>
                <a:spcPct val="100000"/>
              </a:lnSpc>
              <a:spcBef>
                <a:spcPts val="1400"/>
              </a:spcBef>
            </a:pPr>
            <a:r>
              <a:rPr lang="en-US" sz="2200" dirty="0">
                <a:solidFill>
                  <a:schemeClr val="accent3">
                    <a:lumMod val="25000"/>
                  </a:schemeClr>
                </a:solidFill>
                <a:latin typeface="Abadi"/>
                <a:ea typeface="+mn-lt"/>
                <a:cs typeface="+mn-lt"/>
              </a:rPr>
              <a:t>Analysis of launch site effectiveness.</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ea typeface="+mn-lt"/>
                <a:cs typeface="+mn-lt"/>
              </a:rPr>
              <a:t>Payload impact assessment using scatter plots and bar charts.</a:t>
            </a:r>
            <a:endParaRPr lang="en-US" dirty="0"/>
          </a:p>
          <a:p>
            <a:pPr>
              <a:lnSpc>
                <a:spcPct val="100000"/>
              </a:lnSpc>
              <a:spcBef>
                <a:spcPts val="1400"/>
              </a:spcBef>
            </a:pPr>
            <a:endParaRPr lang="en-US" sz="2200" dirty="0">
              <a:solidFill>
                <a:schemeClr val="accent3">
                  <a:lumMod val="25000"/>
                </a:schemeClr>
              </a:solidFill>
              <a:latin typeface="Abadi"/>
              <a:ea typeface="Calibri"/>
              <a:cs typeface="Calibri"/>
            </a:endParaRP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1315163" y="2130790"/>
            <a:ext cx="7758616" cy="334570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a:solidFill>
                  <a:schemeClr val="accent3">
                    <a:lumMod val="25000"/>
                  </a:schemeClr>
                </a:solidFill>
                <a:latin typeface="Abadi"/>
              </a:rPr>
              <a:t>This report presents an analysis of SpaceX launch data, focusing on data collection, data wrangling, exploratory data analysis (EDA), and predictive modeling. The study aims to identify factors influencing successful launches and to visualize trends using SQL, Folium, </a:t>
            </a:r>
            <a:r>
              <a:rPr lang="en-US" sz="2200" err="1">
                <a:solidFill>
                  <a:schemeClr val="accent3">
                    <a:lumMod val="25000"/>
                  </a:schemeClr>
                </a:solidFill>
                <a:latin typeface="Abadi"/>
              </a:rPr>
              <a:t>Plotly</a:t>
            </a:r>
            <a:r>
              <a:rPr lang="en-US" sz="2200">
                <a:solidFill>
                  <a:schemeClr val="accent3">
                    <a:lumMod val="25000"/>
                  </a:schemeClr>
                </a:solidFill>
                <a:latin typeface="Abadi"/>
              </a:rPr>
              <a:t> Dash, and machine learning classification models. The key findings include insights into launch site performance, payload impact on success rates, and model-based predictions for future launches.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027970" y="2066182"/>
            <a:ext cx="10331800" cy="435265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a:rPr>
              <a:t>SpaceX has launched numerous missions with varying degrees of success. Understanding the patterns and factors influencing successful launches is crucial for mission planning and improving future performance. This project explores historical SpaceX launch data, extracting insights using data analysis, visualization, and predictive modeling techniques.</a:t>
            </a:r>
            <a:endParaRPr lang="en-US" dirty="0">
              <a:solidFill>
                <a:schemeClr val="accent3">
                  <a:lumMod val="25000"/>
                </a:schemeClr>
              </a:solidFill>
              <a:latin typeface="Abadi"/>
            </a:endParaRPr>
          </a:p>
          <a:p>
            <a:pPr marL="0" indent="0">
              <a:lnSpc>
                <a:spcPct val="70000"/>
              </a:lnSpc>
              <a:spcBef>
                <a:spcPts val="1400"/>
              </a:spcBef>
              <a:buNone/>
            </a:pPr>
            <a:r>
              <a:rPr lang="en-US" sz="2200" dirty="0">
                <a:solidFill>
                  <a:schemeClr val="accent3">
                    <a:lumMod val="25000"/>
                  </a:schemeClr>
                </a:solidFill>
                <a:latin typeface="Abadi"/>
              </a:rPr>
              <a:t>Key objectives:</a:t>
            </a:r>
            <a:endParaRPr lang="en-US">
              <a:solidFill>
                <a:schemeClr val="accent3">
                  <a:lumMod val="25000"/>
                </a:schemeClr>
              </a:solidFill>
              <a:latin typeface="Abadi"/>
            </a:endParaRPr>
          </a:p>
          <a:p>
            <a:pPr>
              <a:lnSpc>
                <a:spcPct val="70000"/>
              </a:lnSpc>
              <a:spcBef>
                <a:spcPts val="1400"/>
              </a:spcBef>
            </a:pPr>
            <a:r>
              <a:rPr lang="en-US" sz="2200" dirty="0">
                <a:solidFill>
                  <a:schemeClr val="accent3">
                    <a:lumMod val="25000"/>
                  </a:schemeClr>
                </a:solidFill>
                <a:latin typeface="Abadi"/>
              </a:rPr>
              <a:t>Analyze launch success factors.</a:t>
            </a:r>
            <a:endParaRPr lang="en-US">
              <a:solidFill>
                <a:schemeClr val="accent3">
                  <a:lumMod val="25000"/>
                </a:schemeClr>
              </a:solidFill>
              <a:latin typeface="Abadi"/>
            </a:endParaRPr>
          </a:p>
          <a:p>
            <a:pPr>
              <a:lnSpc>
                <a:spcPct val="70000"/>
              </a:lnSpc>
              <a:spcBef>
                <a:spcPts val="1400"/>
              </a:spcBef>
            </a:pPr>
            <a:r>
              <a:rPr lang="en-US" sz="2200" dirty="0">
                <a:solidFill>
                  <a:schemeClr val="accent3">
                    <a:lumMod val="25000"/>
                  </a:schemeClr>
                </a:solidFill>
                <a:latin typeface="Abadi"/>
              </a:rPr>
              <a:t>Explore relationships between payload, launch sites, and outcomes.</a:t>
            </a:r>
            <a:endParaRPr lang="en-US">
              <a:solidFill>
                <a:schemeClr val="accent3">
                  <a:lumMod val="25000"/>
                </a:schemeClr>
              </a:solidFill>
              <a:latin typeface="Abadi"/>
            </a:endParaRPr>
          </a:p>
          <a:p>
            <a:pPr>
              <a:lnSpc>
                <a:spcPct val="70000"/>
              </a:lnSpc>
              <a:spcBef>
                <a:spcPts val="1400"/>
              </a:spcBef>
            </a:pPr>
            <a:r>
              <a:rPr lang="en-US" sz="2200" dirty="0">
                <a:solidFill>
                  <a:schemeClr val="accent3">
                    <a:lumMod val="25000"/>
                  </a:schemeClr>
                </a:solidFill>
                <a:latin typeface="Abadi"/>
              </a:rPr>
              <a:t>Predict mission success using machine learning models.</a:t>
            </a:r>
            <a:endParaRPr lang="en-US" dirty="0">
              <a:solidFill>
                <a:schemeClr val="accent3">
                  <a:lumMod val="25000"/>
                </a:schemeClr>
              </a:solidFill>
              <a:latin typeface="Abadi"/>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ea typeface="+mn-lt"/>
                <a:cs typeface="+mn-lt"/>
              </a:rPr>
              <a:t>Data was collected using:</a:t>
            </a:r>
            <a:endParaRPr lang="en-US">
              <a:solidFill>
                <a:srgbClr val="000000"/>
              </a:solidFill>
              <a:latin typeface="Calibri" panose="020F0502020204030204"/>
              <a:ea typeface="+mn-lt"/>
              <a:cs typeface="+mn-lt"/>
            </a:endParaRPr>
          </a:p>
          <a:p>
            <a:pPr lvl="1">
              <a:lnSpc>
                <a:spcPct val="100000"/>
              </a:lnSpc>
              <a:spcBef>
                <a:spcPts val="1400"/>
              </a:spcBef>
              <a:buFont typeface="Courier New" panose="020B0604020202020204" pitchFamily="34" charset="0"/>
              <a:buChar char="o"/>
            </a:pPr>
            <a:r>
              <a:rPr lang="en-US" sz="1800">
                <a:solidFill>
                  <a:schemeClr val="accent3">
                    <a:lumMod val="25000"/>
                  </a:schemeClr>
                </a:solidFill>
                <a:latin typeface="Abadi"/>
                <a:ea typeface="+mn-lt"/>
                <a:cs typeface="+mn-lt"/>
              </a:rPr>
              <a:t>SpaceX API calls to retrieve launch details and outcomes.</a:t>
            </a:r>
            <a:endParaRPr lang="en-US">
              <a:solidFill>
                <a:schemeClr val="accent3">
                  <a:lumMod val="25000"/>
                </a:schemeClr>
              </a:solidFill>
              <a:ea typeface="Calibri"/>
              <a:cs typeface="Calibri"/>
            </a:endParaRPr>
          </a:p>
          <a:p>
            <a:pPr lvl="1">
              <a:lnSpc>
                <a:spcPct val="100000"/>
              </a:lnSpc>
              <a:spcBef>
                <a:spcPts val="1400"/>
              </a:spcBef>
              <a:buFont typeface="Courier New" panose="020B0604020202020204" pitchFamily="34" charset="0"/>
              <a:buChar char="o"/>
            </a:pPr>
            <a:r>
              <a:rPr lang="en-US" sz="1800">
                <a:solidFill>
                  <a:schemeClr val="accent3">
                    <a:lumMod val="25000"/>
                  </a:schemeClr>
                </a:solidFill>
                <a:latin typeface="Abadi"/>
                <a:ea typeface="+mn-lt"/>
                <a:cs typeface="+mn-lt"/>
              </a:rPr>
              <a:t>Web scraping techniques for additional launch-related data.</a:t>
            </a:r>
            <a:endParaRPr lang="en-US">
              <a:solidFill>
                <a:schemeClr val="accent3">
                  <a:lumMod val="25000"/>
                </a:schemeClr>
              </a:solidFill>
              <a:ea typeface="Calibri"/>
              <a:cs typeface="Calibri"/>
            </a:endParaRPr>
          </a:p>
          <a:p>
            <a:pPr lvl="1">
              <a:lnSpc>
                <a:spcPct val="100000"/>
              </a:lnSpc>
              <a:spcBef>
                <a:spcPts val="1400"/>
              </a:spcBef>
              <a:buFont typeface="Courier New" panose="020B0604020202020204" pitchFamily="34" charset="0"/>
              <a:buChar char="o"/>
            </a:pPr>
            <a:r>
              <a:rPr lang="en-US" sz="1800">
                <a:solidFill>
                  <a:schemeClr val="accent3">
                    <a:lumMod val="25000"/>
                  </a:schemeClr>
                </a:solidFill>
                <a:latin typeface="Abadi"/>
                <a:ea typeface="+mn-lt"/>
                <a:cs typeface="+mn-lt"/>
              </a:rPr>
              <a:t>Publicly available datasets for mission information.</a:t>
            </a:r>
            <a:endParaRPr lang="en-US">
              <a:solidFill>
                <a:schemeClr val="accent3">
                  <a:lumMod val="25000"/>
                </a:schemeClr>
              </a:solidFill>
              <a:ea typeface="Calibri"/>
              <a:cs typeface="Calibri"/>
            </a:endParaRPr>
          </a:p>
          <a:p>
            <a:pPr>
              <a:lnSpc>
                <a:spcPct val="100000"/>
              </a:lnSpc>
              <a:spcBef>
                <a:spcPts val="1400"/>
              </a:spcBef>
            </a:pPr>
            <a:endParaRPr lang="en-US" sz="2200" dirty="0">
              <a:solidFill>
                <a:schemeClr val="accent3">
                  <a:lumMod val="25000"/>
                </a:schemeClr>
              </a:solidFill>
              <a:latin typeface="Abadi"/>
            </a:endParaRP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Widescreen</PresentationFormat>
  <Paragraphs>234</Paragraphs>
  <Slides>47</Slides>
  <Notes>4</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240</cp:revision>
  <dcterms:created xsi:type="dcterms:W3CDTF">2021-04-29T18:58:34Z</dcterms:created>
  <dcterms:modified xsi:type="dcterms:W3CDTF">2025-02-07T13:09:46Z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